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6" r:id="rId2"/>
    <p:sldId id="305" r:id="rId3"/>
    <p:sldId id="303" r:id="rId4"/>
    <p:sldId id="307" r:id="rId5"/>
    <p:sldId id="306" r:id="rId6"/>
    <p:sldId id="308" r:id="rId7"/>
    <p:sldId id="30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36"/>
    <a:srgbClr val="6ED8EF"/>
    <a:srgbClr val="5D5454"/>
    <a:srgbClr val="270D69"/>
    <a:srgbClr val="E87B0E"/>
    <a:srgbClr val="E6E6E6"/>
    <a:srgbClr val="FF99FF"/>
    <a:srgbClr val="CC99FF"/>
    <a:srgbClr val="FF990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4B097-968D-4A0D-8B55-5FB5273DEB05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A28AB-383A-4FEA-94DC-CCD4C8A5C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1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5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 userDrawn="1"/>
        </p:nvSpPr>
        <p:spPr>
          <a:xfrm>
            <a:off x="685800" y="3699308"/>
            <a:ext cx="7772400" cy="287605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  <a:alpha val="25000"/>
                  <a:lumMod val="70000"/>
                  <a:lumOff val="3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99308"/>
            <a:ext cx="7772400" cy="2855912"/>
          </a:xfrm>
        </p:spPr>
        <p:txBody>
          <a:bodyPr anchor="ctr" anchorCtr="0">
            <a:normAutofit/>
          </a:bodyPr>
          <a:lstStyle>
            <a:lvl1pPr algn="ctr">
              <a:defRPr sz="5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10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6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9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90946"/>
            <a:ext cx="7886700" cy="13399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9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3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9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" r="1335" b="17212"/>
          <a:stretch/>
        </p:blipFill>
        <p:spPr>
          <a:xfrm>
            <a:off x="0" y="1"/>
            <a:ext cx="4192510" cy="4305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305993"/>
            <a:ext cx="6858000" cy="1820486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/>
          </p:nvPr>
        </p:nvSpPr>
        <p:spPr>
          <a:xfrm>
            <a:off x="4538749" y="423949"/>
            <a:ext cx="4189326" cy="342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48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агетная рамка 21"/>
          <p:cNvSpPr/>
          <p:nvPr/>
        </p:nvSpPr>
        <p:spPr>
          <a:xfrm rot="19210274">
            <a:off x="8619811" y="62696"/>
            <a:ext cx="244177" cy="244177"/>
          </a:xfrm>
          <a:prstGeom prst="bevel">
            <a:avLst>
              <a:gd name="adj" fmla="val 15530"/>
            </a:avLst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2</a:t>
            </a:r>
            <a:endParaRPr lang="ru-RU" sz="800" dirty="0"/>
          </a:p>
        </p:txBody>
      </p:sp>
      <p:sp>
        <p:nvSpPr>
          <p:cNvPr id="19" name="Багетная рамка 18"/>
          <p:cNvSpPr/>
          <p:nvPr/>
        </p:nvSpPr>
        <p:spPr>
          <a:xfrm rot="549100">
            <a:off x="4591415" y="29953"/>
            <a:ext cx="440668" cy="279400"/>
          </a:xfrm>
          <a:prstGeom prst="bevel">
            <a:avLst>
              <a:gd name="adj" fmla="val 15530"/>
            </a:avLst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/>
              <a:t>Tab</a:t>
            </a:r>
            <a:endParaRPr lang="ru-RU" sz="900" dirty="0"/>
          </a:p>
        </p:txBody>
      </p:sp>
      <p:sp>
        <p:nvSpPr>
          <p:cNvPr id="18" name="Багетная рамка 17"/>
          <p:cNvSpPr/>
          <p:nvPr/>
        </p:nvSpPr>
        <p:spPr>
          <a:xfrm rot="21354383">
            <a:off x="6466242" y="55501"/>
            <a:ext cx="1318003" cy="279400"/>
          </a:xfrm>
          <a:prstGeom prst="bevel">
            <a:avLst>
              <a:gd name="adj" fmla="val 15768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агетная рамка 16"/>
          <p:cNvSpPr/>
          <p:nvPr/>
        </p:nvSpPr>
        <p:spPr>
          <a:xfrm rot="1019198">
            <a:off x="8869482" y="179172"/>
            <a:ext cx="244177" cy="244177"/>
          </a:xfrm>
          <a:prstGeom prst="bevel">
            <a:avLst>
              <a:gd name="adj" fmla="val 15530"/>
            </a:avLst>
          </a:prstGeom>
          <a:solidFill>
            <a:srgbClr val="37CBFF"/>
          </a:solidFill>
          <a:ln>
            <a:solidFill>
              <a:srgbClr val="37CB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9</a:t>
            </a:r>
            <a:endParaRPr lang="ru-RU" sz="800" dirty="0"/>
          </a:p>
        </p:txBody>
      </p:sp>
      <p:sp>
        <p:nvSpPr>
          <p:cNvPr id="14" name="Багетная рамка 13"/>
          <p:cNvSpPr/>
          <p:nvPr/>
        </p:nvSpPr>
        <p:spPr>
          <a:xfrm rot="474543">
            <a:off x="8810294" y="6518640"/>
            <a:ext cx="279400" cy="279400"/>
          </a:xfrm>
          <a:prstGeom prst="bevel">
            <a:avLst>
              <a:gd name="adj" fmla="val 1553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Alt</a:t>
            </a:r>
            <a:endParaRPr lang="ru-RU" sz="800" dirty="0"/>
          </a:p>
        </p:txBody>
      </p:sp>
      <p:sp>
        <p:nvSpPr>
          <p:cNvPr id="13" name="Багетная рамка 12"/>
          <p:cNvSpPr/>
          <p:nvPr/>
        </p:nvSpPr>
        <p:spPr>
          <a:xfrm rot="5113579">
            <a:off x="338109" y="11141"/>
            <a:ext cx="279400" cy="279400"/>
          </a:xfrm>
          <a:prstGeom prst="bevel">
            <a:avLst>
              <a:gd name="adj" fmla="val 1553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Ins</a:t>
            </a:r>
            <a:endParaRPr lang="ru-RU" sz="800" dirty="0"/>
          </a:p>
        </p:txBody>
      </p:sp>
      <p:sp>
        <p:nvSpPr>
          <p:cNvPr id="12" name="Багетная рамка 11"/>
          <p:cNvSpPr/>
          <p:nvPr/>
        </p:nvSpPr>
        <p:spPr>
          <a:xfrm rot="1019198">
            <a:off x="59961" y="36839"/>
            <a:ext cx="279400" cy="279400"/>
          </a:xfrm>
          <a:prstGeom prst="bevel">
            <a:avLst>
              <a:gd name="adj" fmla="val 15530"/>
            </a:avLst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Esc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Багетная рамка 10"/>
          <p:cNvSpPr/>
          <p:nvPr/>
        </p:nvSpPr>
        <p:spPr>
          <a:xfrm rot="20696560">
            <a:off x="31974" y="332756"/>
            <a:ext cx="279400" cy="279400"/>
          </a:xfrm>
          <a:prstGeom prst="bevel">
            <a:avLst>
              <a:gd name="adj" fmla="val 1553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End</a:t>
            </a:r>
            <a:endParaRPr lang="ru-RU" sz="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9505" y="191193"/>
            <a:ext cx="8744990" cy="6475614"/>
          </a:xfrm>
          <a:prstGeom prst="roundRect">
            <a:avLst>
              <a:gd name="adj" fmla="val 6000"/>
            </a:avLst>
          </a:prstGeom>
          <a:solidFill>
            <a:srgbClr val="E5EAF0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031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14990"/>
            <a:ext cx="7886700" cy="4461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2399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Багетная рамка 14"/>
          <p:cNvSpPr/>
          <p:nvPr/>
        </p:nvSpPr>
        <p:spPr>
          <a:xfrm rot="4193504">
            <a:off x="109104" y="6458160"/>
            <a:ext cx="279400" cy="279400"/>
          </a:xfrm>
          <a:prstGeom prst="bevel">
            <a:avLst>
              <a:gd name="adj" fmla="val 15530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l"/>
            <a:r>
              <a:rPr lang="en-US" sz="800" b="1" dirty="0" smtClean="0"/>
              <a:t>O</a:t>
            </a:r>
          </a:p>
          <a:p>
            <a:pPr algn="r"/>
            <a:r>
              <a:rPr lang="ru-RU" sz="800" b="1" dirty="0" smtClean="0">
                <a:solidFill>
                  <a:srgbClr val="FF0000"/>
                </a:solidFill>
              </a:rPr>
              <a:t>Щ</a:t>
            </a:r>
            <a:endParaRPr lang="ru-RU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ln>
            <a:noFill/>
          </a:ln>
          <a:solidFill>
            <a:srgbClr val="002060"/>
          </a:solidFill>
          <a:effectLst>
            <a:glow rad="63500">
              <a:schemeClr val="bg1"/>
            </a:glow>
          </a:effectLst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41752" y="1954472"/>
            <a:ext cx="7342386" cy="346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Векторлы</a:t>
            </a:r>
            <a:r>
              <a:rPr lang="ru-RU" sz="2400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модельде</a:t>
            </a:r>
            <a:r>
              <a:rPr lang="ru-RU" sz="2400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нүкте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сызық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полигон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ақпараттар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кодталып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Х, У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координаталар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жинағы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түрінде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сақталады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ea typeface="TimesNewRomanPSMT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4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Мысалы</a:t>
            </a:r>
            <a:r>
              <a:rPr lang="kk-KZ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қыстау, бұлақ көзі, құдық, бұрғылау ұңғымасы, т.б. нүктелердің орналасу орны екі координатамен (Х, У) сипатталады. Жол, өзендер, әртүрлі құбырлар сияқты сызықты объектілер Х, </a:t>
            </a:r>
            <a:r>
              <a:rPr lang="kk-KZ" sz="24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У </a:t>
            </a:r>
            <a:r>
              <a:rPr lang="kk-KZ" sz="2400" dirty="0" smtClean="0">
                <a:latin typeface="Times New Roman" panose="02020603050405020304" pitchFamily="18" charset="0"/>
                <a:ea typeface="TimesNewRomanPSMT"/>
              </a:rPr>
              <a:t>координаталар </a:t>
            </a:r>
            <a:r>
              <a:rPr lang="kk-KZ" sz="2400" dirty="0">
                <a:latin typeface="Times New Roman" panose="02020603050405020304" pitchFamily="18" charset="0"/>
                <a:ea typeface="TimesNewRomanPSMT"/>
              </a:rPr>
              <a:t>жинағы ретінде сақталады</a:t>
            </a:r>
            <a:endParaRPr lang="ru-RU" sz="2400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28650" y="518910"/>
            <a:ext cx="7768590" cy="1045195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модельдері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4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87507" y="611835"/>
            <a:ext cx="7167282" cy="2189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Векторлық модельдер әртүрлі тәсілдермен алынады.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тарағаны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сканерленген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растрлы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бейнені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векторлау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тәсіл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векторлық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объектілерді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сканерленген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бейнеден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бөлу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оларды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векторлық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форматта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алудан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тұрады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7" y="3641351"/>
            <a:ext cx="3792646" cy="1818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49" y="3641351"/>
            <a:ext cx="318135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8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827544"/>
              </p:ext>
            </p:extLst>
          </p:nvPr>
        </p:nvGraphicFramePr>
        <p:xfrm>
          <a:off x="947625" y="1699270"/>
          <a:ext cx="7429892" cy="43464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0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9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Форматтың атауы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Форматтың сипаты </a:t>
                      </a:r>
                      <a:endParaRPr lang="ru-RU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DXF, DWG, DGN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Автоматтандырылған жобалау жүйелерінің деректер форматтары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DX90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Сандық бағыттаушы карталардың форматы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DWF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Ғаламтор арқылы графикалық деректерді жіберу форматы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GEN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ARC/INFO геоақпарат жүйесінің ауысу форматы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SHP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ArcView (шейп-файлдар) геоақпарат жүйесінің ауысу форматы: .shp – позициондық деректер; .shx – кеңістіктік деректер түрінің индексі; dbf – атрибутивтік деректер және т.б.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1428" y="955218"/>
            <a:ext cx="60444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Векторлық</a:t>
            </a:r>
            <a:r>
              <a:rPr kumimoji="0" lang="kk-KZ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деректердің форматтары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859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279938"/>
              </p:ext>
            </p:extLst>
          </p:nvPr>
        </p:nvGraphicFramePr>
        <p:xfrm>
          <a:off x="924485" y="1311089"/>
          <a:ext cx="7429892" cy="4556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4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0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TAB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MapInfo геоақпарат жүйесінің форматы:  .tab – кестелердің деректер құрылымының мәтіндік сипаттауы; .dat – кестелік деректер; .mар – графикалық объектілер;  .ID – графикалық объектілерге көрсететін бағыттау тізімі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MIF/MID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</a:rPr>
                        <a:t>MapInfo геоақпарат жүйесінің ауысу форматы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HPGL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Принтерге шығару форматы немесе графопостроитель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DMF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Digital геоақпарат жүйесінің форматы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0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WMF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Windows-тың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форматы </a:t>
                      </a:r>
                      <a:r>
                        <a:rPr lang="ru-RU" sz="2000" dirty="0" err="1">
                          <a:effectLst/>
                        </a:rPr>
                        <a:t>болып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табылады</a:t>
                      </a:r>
                      <a:r>
                        <a:rPr lang="ru-RU" sz="2000" dirty="0">
                          <a:effectLst/>
                        </a:rPr>
                        <a:t>. </a:t>
                      </a:r>
                      <a:r>
                        <a:rPr lang="ru-RU" sz="2000" dirty="0" err="1">
                          <a:effectLst/>
                        </a:rPr>
                        <a:t>Бейнелерді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алмастыру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буфері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арқылы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жіберу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үшін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қолданылады</a:t>
                      </a:r>
                      <a:r>
                        <a:rPr lang="ru-RU" sz="2000" dirty="0">
                          <a:effectLst/>
                        </a:rPr>
                        <a:t>. </a:t>
                      </a:r>
                      <a:r>
                        <a:rPr lang="ru-RU" sz="2000" dirty="0" err="1">
                          <a:effectLst/>
                        </a:rPr>
                        <a:t>Windows-тың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барлық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бағдарламалары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қабылдай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алады</a:t>
                      </a:r>
                      <a:r>
                        <a:rPr lang="ru-RU" sz="2000" dirty="0" smtClean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2" marR="3397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7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175973"/>
              </p:ext>
            </p:extLst>
          </p:nvPr>
        </p:nvGraphicFramePr>
        <p:xfrm>
          <a:off x="715215" y="386228"/>
          <a:ext cx="7812740" cy="623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6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6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Растрлы</a:t>
                      </a:r>
                      <a:r>
                        <a:rPr lang="kk-KZ" dirty="0" smtClean="0"/>
                        <a:t>қ</a:t>
                      </a:r>
                      <a:r>
                        <a:rPr lang="kk-KZ" baseline="0" dirty="0" smtClean="0"/>
                        <a:t> формат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Векторлық формат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Артықшылығы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Сурет</a:t>
                      </a:r>
                      <a:r>
                        <a:rPr lang="ru-RU" dirty="0" smtClean="0"/>
                        <a:t> салу </a:t>
                      </a:r>
                      <a:r>
                        <a:rPr lang="ru-RU" dirty="0" err="1" smtClean="0"/>
                        <a:t>қарапайымдылығы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және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айқындылығы</a:t>
                      </a:r>
                      <a:r>
                        <a:rPr lang="ru-RU" dirty="0" smtClean="0"/>
                        <a:t>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Масштабтау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қажет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болмаған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жағдайда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күрделі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жылдам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өңдеу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мүмкіндігі</a:t>
                      </a:r>
                      <a:r>
                        <a:rPr lang="ru-RU" dirty="0" smtClean="0"/>
                        <a:t>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Бейнені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құру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қарапайымдылығы</a:t>
                      </a:r>
                      <a:r>
                        <a:rPr lang="ru-RU" dirty="0" smtClean="0"/>
                        <a:t> – </a:t>
                      </a:r>
                      <a:r>
                        <a:rPr lang="ru-RU" dirty="0" err="1" smtClean="0"/>
                        <a:t>кез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келген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ұнаған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сканерден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өткізсе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болғаны</a:t>
                      </a:r>
                      <a:r>
                        <a:rPr lang="ru-RU" dirty="0" smtClean="0"/>
                        <a:t>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Бейнені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оңай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баспадан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шығару</a:t>
                      </a:r>
                      <a:r>
                        <a:rPr lang="ru-RU" dirty="0" smtClean="0"/>
                        <a:t>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Көлемінің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шағын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болуы</a:t>
                      </a:r>
                      <a:r>
                        <a:rPr lang="ru-RU" dirty="0" smtClean="0"/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Оңай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масштабтауға</a:t>
                      </a:r>
                      <a:r>
                        <a:rPr lang="ru-RU" dirty="0" smtClean="0"/>
                        <a:t> болу.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Оңай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түзетуге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болады</a:t>
                      </a:r>
                      <a:r>
                        <a:rPr lang="ru-RU" dirty="0" smtClean="0"/>
                        <a:t>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Кемшіліктері</a:t>
                      </a:r>
                      <a:endParaRPr lang="ru-RU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 err="1" smtClean="0"/>
                        <a:t>Бейнені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айналдырудағы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және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басқа</a:t>
                      </a:r>
                      <a:r>
                        <a:rPr lang="ru-RU" dirty="0" smtClean="0"/>
                        <a:t> да </a:t>
                      </a:r>
                      <a:r>
                        <a:rPr lang="ru-RU" dirty="0" err="1" smtClean="0"/>
                        <a:t>түрлендірудегі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қиындықтар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себебі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растрлік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бір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тұтас</a:t>
                      </a:r>
                      <a:r>
                        <a:rPr lang="ru-RU" dirty="0" smtClean="0"/>
                        <a:t> объект </a:t>
                      </a:r>
                      <a:r>
                        <a:rPr lang="ru-RU" dirty="0" err="1" smtClean="0"/>
                        <a:t>түрінде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беріледі</a:t>
                      </a:r>
                      <a:r>
                        <a:rPr lang="ru-RU" dirty="0" smtClean="0"/>
                        <a:t>.</a:t>
                      </a:r>
                    </a:p>
                    <a:p>
                      <a:pPr algn="just"/>
                      <a:r>
                        <a:rPr lang="ru-RU" dirty="0" err="1" smtClean="0"/>
                        <a:t>Масштабтаудағы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яғни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пикселдеудегі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қиындықтар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яғни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үлкейткенде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бейненің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бұзылуы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Растрлік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сақталған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файлдың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көлемінің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үлкен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болуы</a:t>
                      </a:r>
                      <a:r>
                        <a:rPr lang="ru-RU" dirty="0" smtClean="0"/>
                        <a:t>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Шынайы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бейнелерді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құрудағы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қиындықтар</a:t>
                      </a:r>
                      <a:r>
                        <a:rPr lang="ru-RU" dirty="0" smtClean="0"/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Тұтас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аймақты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бейнелеу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мүмкіндігінің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болмауы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себебі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объектілер</a:t>
                      </a:r>
                      <a:r>
                        <a:rPr lang="ru-RU" dirty="0" smtClean="0"/>
                        <a:t> «</a:t>
                      </a:r>
                      <a:r>
                        <a:rPr lang="ru-RU" dirty="0" err="1" smtClean="0"/>
                        <a:t>сым</a:t>
                      </a:r>
                      <a:r>
                        <a:rPr lang="ru-RU" dirty="0" smtClean="0"/>
                        <a:t>» </a:t>
                      </a:r>
                      <a:r>
                        <a:rPr lang="ru-RU" dirty="0" err="1" smtClean="0"/>
                        <a:t>қаңқа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түрінде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ұсынылады</a:t>
                      </a:r>
                      <a:r>
                        <a:rPr lang="ru-RU" dirty="0" smtClean="0"/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Суреттеу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алдында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алдын</a:t>
                      </a:r>
                      <a:r>
                        <a:rPr lang="ru-RU" dirty="0" smtClean="0"/>
                        <a:t> ала </a:t>
                      </a:r>
                      <a:r>
                        <a:rPr lang="ru-RU" dirty="0" err="1" smtClean="0"/>
                        <a:t>өңдеуді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қажет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етеді</a:t>
                      </a:r>
                      <a:r>
                        <a:rPr lang="ru-RU" dirty="0" smtClean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9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812" y="1128713"/>
            <a:ext cx="5207772" cy="4739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н</a:t>
            </a:r>
            <a:r>
              <a:rPr lang="kk-KZ" dirty="0" smtClean="0"/>
              <a:t>ұсқа</a:t>
            </a:r>
          </a:p>
          <a:p>
            <a:endParaRPr lang="ru-RU" dirty="0" smtClean="0"/>
          </a:p>
          <a:p>
            <a:r>
              <a:rPr lang="en-US" dirty="0" smtClean="0"/>
              <a:t>1 </a:t>
            </a:r>
            <a:r>
              <a:rPr lang="kk-KZ" dirty="0" smtClean="0"/>
              <a:t>Үшөлшемді модель. Түсінігі, түрлері, мысалдары </a:t>
            </a:r>
            <a:endParaRPr lang="en-US" dirty="0" smtClean="0"/>
          </a:p>
          <a:p>
            <a:r>
              <a:rPr lang="en-US" dirty="0" smtClean="0"/>
              <a:t>2 </a:t>
            </a:r>
            <a:r>
              <a:rPr lang="kk-KZ" dirty="0" smtClean="0"/>
              <a:t>Кеңістіктік </a:t>
            </a:r>
            <a:r>
              <a:rPr lang="kk-KZ" dirty="0"/>
              <a:t>деректердің көрсетілу </a:t>
            </a:r>
            <a:r>
              <a:rPr lang="kk-KZ" dirty="0" smtClean="0"/>
              <a:t>формасы</a:t>
            </a:r>
            <a:endParaRPr lang="en-US" dirty="0" smtClean="0"/>
          </a:p>
          <a:p>
            <a:r>
              <a:rPr lang="en-US" dirty="0" smtClean="0"/>
              <a:t>3 </a:t>
            </a:r>
            <a:r>
              <a:rPr lang="ru-RU" dirty="0" smtClean="0"/>
              <a:t>WMF </a:t>
            </a:r>
            <a:r>
              <a:rPr lang="ru-RU" dirty="0"/>
              <a:t>форматы </a:t>
            </a:r>
            <a:r>
              <a:rPr lang="ru-RU" dirty="0" err="1"/>
              <a:t>нені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 smtClean="0"/>
              <a:t>?</a:t>
            </a:r>
          </a:p>
          <a:p>
            <a:r>
              <a:rPr lang="en-US" dirty="0" smtClean="0"/>
              <a:t>4 </a:t>
            </a:r>
            <a:r>
              <a:rPr lang="ru-RU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Растрлық</a:t>
            </a:r>
            <a:r>
              <a:rPr lang="ru-RU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модельдің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сипаттамасы</a:t>
            </a:r>
            <a:endParaRPr lang="ru-RU" dirty="0">
              <a:latin typeface="Times New Roman" panose="02020603050405020304" pitchFamily="18" charset="0"/>
              <a:ea typeface="TimesNewRomanPSMT"/>
              <a:cs typeface="Times New Roman" panose="02020603050405020304" pitchFamily="18" charset="0"/>
            </a:endParaRPr>
          </a:p>
          <a:p>
            <a:endParaRPr lang="kk-KZ" dirty="0" smtClean="0"/>
          </a:p>
          <a:p>
            <a:endParaRPr lang="kk-KZ" dirty="0"/>
          </a:p>
          <a:p>
            <a:r>
              <a:rPr lang="en-US" dirty="0" smtClean="0"/>
              <a:t>2</a:t>
            </a:r>
            <a:r>
              <a:rPr lang="kk-KZ" dirty="0" smtClean="0"/>
              <a:t> нұсқа </a:t>
            </a:r>
          </a:p>
          <a:p>
            <a:endParaRPr lang="kk-KZ" dirty="0" smtClean="0"/>
          </a:p>
          <a:p>
            <a:r>
              <a:rPr lang="en-US" dirty="0" smtClean="0"/>
              <a:t>1 </a:t>
            </a:r>
            <a:r>
              <a:rPr lang="kk-KZ" dirty="0"/>
              <a:t>Растрлық модельдердің форматтары </a:t>
            </a:r>
            <a:endParaRPr lang="ru-RU" dirty="0"/>
          </a:p>
          <a:p>
            <a:r>
              <a:rPr lang="en-US" dirty="0" smtClean="0"/>
              <a:t>2 </a:t>
            </a:r>
            <a:r>
              <a:rPr lang="ru-RU" dirty="0" smtClean="0"/>
              <a:t>TAB форматы </a:t>
            </a:r>
            <a:r>
              <a:rPr lang="ru-RU" dirty="0" err="1" smtClean="0"/>
              <a:t>нені</a:t>
            </a:r>
            <a:r>
              <a:rPr lang="ru-RU" dirty="0" smtClean="0"/>
              <a:t> </a:t>
            </a:r>
            <a:r>
              <a:rPr lang="ru-RU" dirty="0" err="1" smtClean="0"/>
              <a:t>білдіреді</a:t>
            </a:r>
            <a:r>
              <a:rPr lang="ru-RU" dirty="0" smtClean="0"/>
              <a:t>?</a:t>
            </a:r>
          </a:p>
          <a:p>
            <a:r>
              <a:rPr lang="en-US" dirty="0" smtClean="0"/>
              <a:t>3</a:t>
            </a:r>
            <a:r>
              <a:rPr lang="ru-RU" dirty="0" smtClean="0"/>
              <a:t> </a:t>
            </a:r>
            <a:r>
              <a:rPr lang="kk-KZ" dirty="0"/>
              <a:t>Мәліметтер базасының негізгі </a:t>
            </a:r>
            <a:r>
              <a:rPr lang="kk-KZ" dirty="0" smtClean="0"/>
              <a:t>түрлері</a:t>
            </a:r>
            <a:endParaRPr lang="en-US" dirty="0" smtClean="0"/>
          </a:p>
          <a:p>
            <a:r>
              <a:rPr lang="en-US" dirty="0" smtClean="0"/>
              <a:t>4 </a:t>
            </a:r>
            <a:r>
              <a:rPr lang="kk-KZ" dirty="0" smtClean="0"/>
              <a:t>Векторлық форматтың кемшіліктері</a:t>
            </a:r>
            <a:endParaRPr lang="kk-KZ" dirty="0"/>
          </a:p>
          <a:p>
            <a:endParaRPr lang="ru-RU" dirty="0" smtClean="0"/>
          </a:p>
          <a:p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 flipH="1">
            <a:off x="3131820" y="571500"/>
            <a:ext cx="302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</a:t>
            </a:r>
            <a:r>
              <a:rPr lang="kk-KZ" dirty="0" smtClean="0"/>
              <a:t>ақылау сұрақтары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77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26" y="730993"/>
            <a:ext cx="3228976" cy="22865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61" y="657682"/>
            <a:ext cx="3740150" cy="16789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5" y="2636360"/>
            <a:ext cx="3990183" cy="16205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26" y="3230967"/>
            <a:ext cx="3352518" cy="28067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383" y="4457449"/>
            <a:ext cx="3557228" cy="16612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9415" y="789761"/>
            <a:ext cx="242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97271" y="730993"/>
            <a:ext cx="293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19415" y="3321411"/>
            <a:ext cx="2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597271" y="2718444"/>
            <a:ext cx="40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772383" y="4823377"/>
            <a:ext cx="22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102055" y="6131372"/>
            <a:ext cx="648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Қандай модель иерархиялық, желілік, реляциондыққа жатады?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73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рганизация данных в ГИС (Лапин ДА 12ГД-2)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Клавиатура" id="{F26DBFD6-43B9-478F-8F8D-170F213E122F}" vid="{DD39142D-9279-4B33-A4E5-E39706405DE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Организация данных в ГИС (Лапин ДА 12ГД-2)</Template>
  <TotalTime>3044</TotalTime>
  <Words>418</Words>
  <Application>Microsoft Office PowerPoint</Application>
  <PresentationFormat>Экран (4:3)</PresentationFormat>
  <Paragraphs>66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Tahoma</vt:lpstr>
      <vt:lpstr>Times New Roman</vt:lpstr>
      <vt:lpstr>TimesNewRomanPSMT</vt:lpstr>
      <vt:lpstr>Организация данных в ГИС (Лапин ДА 12ГД-2)</vt:lpstr>
      <vt:lpstr>Кеңістіктік мәліметтердің векторлық модельдері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ДАННЫХ В ГЕОИНФОРМАЦИОННЫХ СИСТЕМАХ</dc:title>
  <dc:creator>User</dc:creator>
  <cp:lastModifiedBy>user</cp:lastModifiedBy>
  <cp:revision>87</cp:revision>
  <dcterms:created xsi:type="dcterms:W3CDTF">2015-05-09T03:48:34Z</dcterms:created>
  <dcterms:modified xsi:type="dcterms:W3CDTF">2020-01-13T09:17:07Z</dcterms:modified>
</cp:coreProperties>
</file>